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6"/>
  </p:notesMasterIdLst>
  <p:handoutMasterIdLst>
    <p:handoutMasterId r:id="rId37"/>
  </p:handoutMasterIdLst>
  <p:sldIdLst>
    <p:sldId id="503" r:id="rId2"/>
    <p:sldId id="276" r:id="rId3"/>
    <p:sldId id="603" r:id="rId4"/>
    <p:sldId id="606" r:id="rId5"/>
    <p:sldId id="607" r:id="rId6"/>
    <p:sldId id="608" r:id="rId7"/>
    <p:sldId id="609" r:id="rId8"/>
    <p:sldId id="610" r:id="rId9"/>
    <p:sldId id="611" r:id="rId10"/>
    <p:sldId id="612" r:id="rId11"/>
    <p:sldId id="613" r:id="rId12"/>
    <p:sldId id="614" r:id="rId13"/>
    <p:sldId id="616" r:id="rId14"/>
    <p:sldId id="617" r:id="rId15"/>
    <p:sldId id="618" r:id="rId16"/>
    <p:sldId id="619" r:id="rId17"/>
    <p:sldId id="620" r:id="rId18"/>
    <p:sldId id="621" r:id="rId19"/>
    <p:sldId id="622" r:id="rId20"/>
    <p:sldId id="623" r:id="rId21"/>
    <p:sldId id="624" r:id="rId22"/>
    <p:sldId id="625" r:id="rId23"/>
    <p:sldId id="626" r:id="rId24"/>
    <p:sldId id="627" r:id="rId25"/>
    <p:sldId id="629" r:id="rId26"/>
    <p:sldId id="628" r:id="rId27"/>
    <p:sldId id="630" r:id="rId28"/>
    <p:sldId id="631" r:id="rId29"/>
    <p:sldId id="632" r:id="rId30"/>
    <p:sldId id="633" r:id="rId31"/>
    <p:sldId id="634" r:id="rId32"/>
    <p:sldId id="602" r:id="rId33"/>
    <p:sldId id="504" r:id="rId34"/>
    <p:sldId id="50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равила при създаване на презентация" id="{2F1C1310-0ADB-47E8-8DF5-7814D905ECBB}">
          <p14:sldIdLst>
            <p14:sldId id="603"/>
            <p14:sldId id="606"/>
            <p14:sldId id="607"/>
            <p14:sldId id="608"/>
            <p14:sldId id="609"/>
          </p14:sldIdLst>
        </p14:section>
        <p14:section name="Структура на компютърна презентация" id="{1B0DC651-2A99-4012-AF66-EF3DDB6142A3}">
          <p14:sldIdLst>
            <p14:sldId id="610"/>
            <p14:sldId id="611"/>
            <p14:sldId id="612"/>
          </p14:sldIdLst>
        </p14:section>
        <p14:section name="Създаване на компютърна презентация" id="{A302296E-454E-494B-94E6-54911C804E7B}">
          <p14:sldIdLst>
            <p14:sldId id="613"/>
            <p14:sldId id="614"/>
            <p14:sldId id="616"/>
            <p14:sldId id="617"/>
            <p14:sldId id="618"/>
            <p14:sldId id="619"/>
          </p14:sldIdLst>
        </p14:section>
        <p14:section name="Вмъкване и форматиране на графични обекти и изображения" id="{4E9CCFCA-AB25-476C-8E3F-C42A5BBCD604}">
          <p14:sldIdLst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9"/>
            <p14:sldId id="628"/>
            <p14:sldId id="630"/>
            <p14:sldId id="631"/>
            <p14:sldId id="632"/>
            <p14:sldId id="633"/>
            <p14:sldId id="634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D3CB"/>
    <a:srgbClr val="FFFFFF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02" autoAdjust="0"/>
    <p:restoredTop sz="96395" autoAdjust="0"/>
  </p:normalViewPr>
  <p:slideViewPr>
    <p:cSldViewPr showGuides="1">
      <p:cViewPr>
        <p:scale>
          <a:sx n="100" d="100"/>
          <a:sy n="100" d="100"/>
        </p:scale>
        <p:origin x="924" y="42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7.1.2024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9522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1969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48561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2053189"/>
            <a:ext cx="11083636" cy="724555"/>
          </a:xfrm>
        </p:spPr>
        <p:txBody>
          <a:bodyPr>
            <a:normAutofit/>
          </a:bodyPr>
          <a:lstStyle/>
          <a:p>
            <a:r>
              <a:rPr lang="bg-BG" dirty="0"/>
              <a:t>Утвърдени практики при създаване на презентации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1622499"/>
          </a:xfrm>
        </p:spPr>
        <p:txBody>
          <a:bodyPr>
            <a:normAutofit fontScale="90000"/>
          </a:bodyPr>
          <a:lstStyle/>
          <a:p>
            <a:r>
              <a:rPr lang="ru-RU" dirty="0"/>
              <a:t>Създаване на презентация и форматиране на графични обекти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40926"/>
            <a:ext cx="1769683" cy="793698"/>
          </a:xfrm>
          <a:prstGeom prst="rect">
            <a:avLst/>
          </a:prstGeom>
        </p:spPr>
      </p:pic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0" y="2815966"/>
            <a:ext cx="3058065" cy="28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Първи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Заглавие</a:t>
            </a:r>
            <a:r>
              <a:rPr lang="bg-BG" dirty="0"/>
              <a:t> на презентацията</a:t>
            </a:r>
          </a:p>
          <a:p>
            <a:pPr lvl="1"/>
            <a:r>
              <a:rPr lang="bg-BG" b="1" dirty="0"/>
              <a:t>Кратко</a:t>
            </a:r>
            <a:r>
              <a:rPr lang="bg-BG" dirty="0"/>
              <a:t> и </a:t>
            </a:r>
            <a:r>
              <a:rPr lang="bg-BG" b="1" dirty="0"/>
              <a:t>ясно</a:t>
            </a:r>
            <a:r>
              <a:rPr lang="bg-BG" dirty="0"/>
              <a:t> без използване на съкращения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Втори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Съдържание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Всички следващи основни слайдове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Информация</a:t>
            </a:r>
            <a:r>
              <a:rPr lang="bg-BG" dirty="0"/>
              <a:t> по темата</a:t>
            </a:r>
          </a:p>
          <a:p>
            <a:pPr lvl="1"/>
            <a:r>
              <a:rPr lang="bg-BG" dirty="0"/>
              <a:t>Използват се </a:t>
            </a:r>
            <a:r>
              <a:rPr lang="bg-BG" b="1" dirty="0"/>
              <a:t>графични обекти</a:t>
            </a:r>
            <a:r>
              <a:rPr lang="bg-BG" dirty="0"/>
              <a:t>, за да пояснят текста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Последен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Обобщение</a:t>
            </a:r>
            <a:r>
              <a:rPr lang="bg-BG" dirty="0"/>
              <a:t> на презентацията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9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Създаване на компютърна презентация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00" y="729000"/>
            <a:ext cx="6795000" cy="3805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35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презентация в </a:t>
            </a:r>
            <a:r>
              <a:rPr lang="en-US" dirty="0"/>
              <a:t>PowerPoint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426000" y="1267348"/>
            <a:ext cx="11340000" cy="53904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736000" y="3654000"/>
            <a:ext cx="5715000" cy="1575000"/>
          </a:xfrm>
          <a:prstGeom prst="wedgeRoundRectCallout">
            <a:avLst>
              <a:gd name="adj1" fmla="val -56456"/>
              <a:gd name="adj2" fmla="val -961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създадем нова презентация без никакъв шаблон, 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Blank Presentation</a:t>
            </a:r>
          </a:p>
        </p:txBody>
      </p:sp>
    </p:spTree>
    <p:extLst>
      <p:ext uri="{BB962C8B-B14F-4D97-AF65-F5344CB8AC3E}">
        <p14:creationId xmlns:p14="http://schemas.microsoft.com/office/powerpoint/2010/main" val="342248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Дизайн</a:t>
            </a:r>
            <a:r>
              <a:rPr lang="bg-BG" dirty="0"/>
              <a:t> – </a:t>
            </a:r>
            <a:r>
              <a:rPr lang="bg-BG" b="1" dirty="0"/>
              <a:t>съчетанието</a:t>
            </a:r>
            <a:r>
              <a:rPr lang="bg-BG" dirty="0"/>
              <a:t> и </a:t>
            </a:r>
            <a:r>
              <a:rPr lang="bg-BG" b="1" dirty="0"/>
              <a:t>оформянето</a:t>
            </a:r>
            <a:r>
              <a:rPr lang="bg-BG" dirty="0"/>
              <a:t> на елементи в слайдовете на презентация</a:t>
            </a:r>
          </a:p>
          <a:p>
            <a:pPr lvl="1"/>
            <a:r>
              <a:rPr lang="bg-BG" dirty="0"/>
              <a:t>Определя се от </a:t>
            </a:r>
            <a:r>
              <a:rPr lang="bg-BG" b="1" dirty="0"/>
              <a:t>темата</a:t>
            </a:r>
            <a:r>
              <a:rPr lang="bg-BG" dirty="0"/>
              <a:t> и </a:t>
            </a:r>
            <a:r>
              <a:rPr lang="bg-BG" b="1" dirty="0"/>
              <a:t>целта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Задава се 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Themes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bg-BG" b="1" dirty="0"/>
              <a:t>менюто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Дизайн на презентация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720" y="4397253"/>
            <a:ext cx="6354560" cy="19333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9636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674000"/>
            <a:ext cx="6210000" cy="505089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bg-BG" b="1" dirty="0"/>
              <a:t>Структура на оформление на елементи </a:t>
            </a:r>
            <a:r>
              <a:rPr lang="en-US" b="1" dirty="0"/>
              <a:t>(Layout) </a:t>
            </a:r>
            <a:r>
              <a:rPr lang="bg-BG" dirty="0"/>
              <a:t>– задава структурата на даден слайд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Изборът зависи от съдържанието на слайда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bg-BG" dirty="0"/>
              <a:t>Задава се от </a:t>
            </a:r>
            <a:r>
              <a:rPr lang="en-US" dirty="0" smtClean="0"/>
              <a:t>[</a:t>
            </a:r>
            <a:r>
              <a:rPr lang="en-US" b="1" dirty="0" smtClean="0">
                <a:solidFill>
                  <a:schemeClr val="bg1"/>
                </a:solidFill>
              </a:rPr>
              <a:t>Layout</a:t>
            </a:r>
            <a:r>
              <a:rPr lang="en-US" dirty="0" smtClean="0"/>
              <a:t>] </a:t>
            </a:r>
            <a:r>
              <a:rPr lang="bg-BG" dirty="0"/>
              <a:t>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оформление на елементи 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604358" y="1764000"/>
            <a:ext cx="5130000" cy="4375588"/>
            <a:chOff x="3806709" y="2169000"/>
            <a:chExt cx="4858428" cy="41439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6709" y="2169000"/>
              <a:ext cx="4858428" cy="4143953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6" name="Rectangle 5"/>
            <p:cNvSpPr/>
            <p:nvPr/>
          </p:nvSpPr>
          <p:spPr bwMode="auto">
            <a:xfrm>
              <a:off x="5198731" y="2688476"/>
              <a:ext cx="3285000" cy="3105000"/>
            </a:xfrm>
            <a:prstGeom prst="rect">
              <a:avLst/>
            </a:prstGeom>
            <a:noFill/>
            <a:ln w="3810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498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Слайд се добавя с </a:t>
            </a:r>
            <a:r>
              <a:rPr lang="bg-BG" b="1" dirty="0"/>
              <a:t>бутона </a:t>
            </a:r>
            <a:r>
              <a:rPr lang="en-US" dirty="0" smtClean="0"/>
              <a:t>[</a:t>
            </a:r>
            <a:r>
              <a:rPr lang="en-US" b="1" dirty="0" smtClean="0">
                <a:solidFill>
                  <a:schemeClr val="bg1"/>
                </a:solidFill>
              </a:rPr>
              <a:t>New Slide</a:t>
            </a:r>
            <a:r>
              <a:rPr lang="en-US" dirty="0" smtClean="0"/>
              <a:t>]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bg-BG" dirty="0" smtClean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слайд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315" y="1997125"/>
            <a:ext cx="4258269" cy="46583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917456" y="2275507"/>
            <a:ext cx="3113544" cy="4379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19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3"/>
          <a:stretch/>
        </p:blipFill>
        <p:spPr>
          <a:xfrm>
            <a:off x="387485" y="1205679"/>
            <a:ext cx="11417030" cy="54273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Запазване на документ в </a:t>
            </a:r>
            <a:r>
              <a:rPr lang="en-US" dirty="0"/>
              <a:t>PowerPoint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1416000" y="2979000"/>
            <a:ext cx="5895000" cy="1665000"/>
          </a:xfrm>
          <a:prstGeom prst="wedgeRoundRectCallout">
            <a:avLst>
              <a:gd name="adj1" fmla="val -61860"/>
              <a:gd name="adj2" fmla="val -1371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Както при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Word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Excel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съответната команда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запазване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458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Вмъкване и форматиране на графични обекти 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159" y="1404000"/>
            <a:ext cx="2539682" cy="25396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32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Графичните изображения могат да се вмъкнат от:</a:t>
            </a:r>
          </a:p>
          <a:p>
            <a:pPr lvl="1"/>
            <a:r>
              <a:rPr lang="bg-BG" dirty="0"/>
              <a:t>Файловата система на компютъра</a:t>
            </a:r>
          </a:p>
          <a:p>
            <a:pPr lvl="1"/>
            <a:r>
              <a:rPr lang="bg-BG" dirty="0"/>
              <a:t>Интернет</a:t>
            </a:r>
          </a:p>
          <a:p>
            <a:r>
              <a:rPr lang="bg-BG" dirty="0"/>
              <a:t>Вмъкват се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000" y="4266182"/>
            <a:ext cx="5310000" cy="223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399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35"/>
          <a:stretch/>
        </p:blipFill>
        <p:spPr>
          <a:xfrm>
            <a:off x="528742" y="1314000"/>
            <a:ext cx="11134517" cy="5296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1596000" y="2714025"/>
            <a:ext cx="5130000" cy="1119975"/>
          </a:xfrm>
          <a:prstGeom prst="wedgeRoundRectCallout">
            <a:avLst>
              <a:gd name="adj1" fmla="val -52575"/>
              <a:gd name="adj2" fmla="val -1039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компютъра, 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</a:p>
        </p:txBody>
      </p:sp>
    </p:spTree>
    <p:extLst>
      <p:ext uri="{BB962C8B-B14F-4D97-AF65-F5344CB8AC3E}">
        <p14:creationId xmlns:p14="http://schemas.microsoft.com/office/powerpoint/2010/main" val="53874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Правила</a:t>
            </a:r>
            <a:r>
              <a:rPr lang="bg-BG" dirty="0"/>
              <a:t> при създаване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Структура</a:t>
            </a:r>
            <a:r>
              <a:rPr lang="bg-BG" dirty="0"/>
              <a:t>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Създаване</a:t>
            </a:r>
            <a:r>
              <a:rPr lang="bg-BG" dirty="0"/>
              <a:t> на компютърна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Вмъкване</a:t>
            </a:r>
            <a:r>
              <a:rPr lang="bg-BG" dirty="0"/>
              <a:t> и </a:t>
            </a:r>
            <a:r>
              <a:rPr lang="bg-BG" b="1" dirty="0"/>
              <a:t>форматиране</a:t>
            </a:r>
            <a:r>
              <a:rPr lang="bg-BG" dirty="0"/>
              <a:t> на </a:t>
            </a:r>
            <a:r>
              <a:rPr lang="bg-BG" b="1" dirty="0"/>
              <a:t>графични обекти </a:t>
            </a:r>
            <a:r>
              <a:rPr lang="bg-BG" dirty="0"/>
              <a:t>и </a:t>
            </a:r>
            <a:r>
              <a:rPr lang="bg-BG" b="1" dirty="0"/>
              <a:t>изображения</a:t>
            </a:r>
            <a:endParaRPr lang="en-US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49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2"/>
          <a:stretch/>
        </p:blipFill>
        <p:spPr>
          <a:xfrm>
            <a:off x="528742" y="1313700"/>
            <a:ext cx="11134518" cy="5296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771737" y="4464000"/>
            <a:ext cx="6165000" cy="1755000"/>
          </a:xfrm>
          <a:prstGeom prst="wedgeRoundRectCallout">
            <a:avLst>
              <a:gd name="adj1" fmla="val -44640"/>
              <a:gd name="adj2" fmla="val -752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трябва да изберете коя снимка да качите в презентацията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843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14"/>
          <a:stretch/>
        </p:blipFill>
        <p:spPr>
          <a:xfrm>
            <a:off x="528742" y="1313701"/>
            <a:ext cx="11134518" cy="5310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680703" y="2889000"/>
            <a:ext cx="3645000" cy="1260000"/>
          </a:xfrm>
          <a:prstGeom prst="wedgeRoundRectCallout">
            <a:avLst>
              <a:gd name="adj1" fmla="val 65333"/>
              <a:gd name="adj2" fmla="val 1001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Избраната снимка се зарежда на слайда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24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3"/>
          <a:stretch/>
        </p:blipFill>
        <p:spPr>
          <a:xfrm>
            <a:off x="528742" y="1313701"/>
            <a:ext cx="11134518" cy="5310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866000" y="2619000"/>
            <a:ext cx="5400000" cy="1260000"/>
          </a:xfrm>
          <a:prstGeom prst="wedgeRoundRectCallout">
            <a:avLst>
              <a:gd name="adj1" fmla="val -52204"/>
              <a:gd name="adj2" fmla="val -971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интернет, избираме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</a:p>
        </p:txBody>
      </p:sp>
    </p:spTree>
    <p:extLst>
      <p:ext uri="{BB962C8B-B14F-4D97-AF65-F5344CB8AC3E}">
        <p14:creationId xmlns:p14="http://schemas.microsoft.com/office/powerpoint/2010/main" val="203402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35"/>
          <a:stretch/>
        </p:blipFill>
        <p:spPr>
          <a:xfrm>
            <a:off x="528742" y="1313702"/>
            <a:ext cx="11134518" cy="5310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36000" y="1302152"/>
            <a:ext cx="6570000" cy="1440000"/>
          </a:xfrm>
          <a:prstGeom prst="wedgeRoundRectCallout">
            <a:avLst>
              <a:gd name="adj1" fmla="val 31416"/>
              <a:gd name="adj2" fmla="val 674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директно от интернет търсите и избирате желаното от вас изображение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417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щракване върху снимка, тя се огражда с </a:t>
            </a:r>
            <a:r>
              <a:rPr lang="bg-BG" b="1" dirty="0"/>
              <a:t>рамка с водачи </a:t>
            </a:r>
            <a:r>
              <a:rPr lang="bg-BG" dirty="0"/>
              <a:t>в ъглитие и средите</a:t>
            </a:r>
          </a:p>
          <a:p>
            <a:r>
              <a:rPr lang="bg-BG" dirty="0"/>
              <a:t>Чрез влачене на мишката тези водачи </a:t>
            </a:r>
            <a:r>
              <a:rPr lang="bg-BG" b="1" dirty="0"/>
              <a:t>променят размера </a:t>
            </a:r>
            <a:r>
              <a:rPr lang="bg-BG" dirty="0"/>
              <a:t>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Оразмеряване на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3114545"/>
            <a:ext cx="5670000" cy="36383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958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Графичните изображения в </a:t>
            </a:r>
            <a:r>
              <a:rPr lang="en-US" b="1" dirty="0"/>
              <a:t>PowerPoint</a:t>
            </a:r>
            <a:r>
              <a:rPr lang="en-US" dirty="0"/>
              <a:t> </a:t>
            </a:r>
            <a:r>
              <a:rPr lang="bg-BG" dirty="0"/>
              <a:t>се форматират 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Format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Снимката за форматиране </a:t>
            </a:r>
            <a:r>
              <a:rPr lang="bg-BG" b="1" dirty="0"/>
              <a:t>трябва да бъде маркирана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16" y="4554000"/>
            <a:ext cx="11698369" cy="9200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328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Adjust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dirty="0"/>
              <a:t>Задавате на </a:t>
            </a:r>
            <a:r>
              <a:rPr lang="bg-BG" b="1" dirty="0"/>
              <a:t>различни корекции </a:t>
            </a:r>
            <a:r>
              <a:rPr lang="bg-BG" dirty="0"/>
              <a:t>(яркост, контраст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b="1" dirty="0"/>
              <a:t>Промените цвета </a:t>
            </a:r>
            <a:r>
              <a:rPr lang="bg-BG" dirty="0"/>
              <a:t>на изображението</a:t>
            </a:r>
          </a:p>
          <a:p>
            <a:pPr lvl="1"/>
            <a:r>
              <a:rPr lang="bg-BG" b="1" dirty="0"/>
              <a:t>Добавяте</a:t>
            </a:r>
            <a:r>
              <a:rPr lang="en-US" b="1" dirty="0"/>
              <a:t> </a:t>
            </a:r>
            <a:r>
              <a:rPr lang="bg-BG" b="1" dirty="0"/>
              <a:t>ефекти</a:t>
            </a:r>
          </a:p>
          <a:p>
            <a:pPr lvl="1"/>
            <a:r>
              <a:rPr lang="bg-BG" b="1" dirty="0"/>
              <a:t>Компресирате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569" y="4959000"/>
            <a:ext cx="5111761" cy="128142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672668" y="4958999"/>
            <a:ext cx="899999" cy="103500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72626" y="4959001"/>
            <a:ext cx="585001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154027" y="4958939"/>
            <a:ext cx="661973" cy="103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816000" y="4958939"/>
            <a:ext cx="1839330" cy="36006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118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Picture Styles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Форматирате рамката </a:t>
            </a:r>
            <a:r>
              <a:rPr lang="bg-BG" dirty="0"/>
              <a:t>на изображението (цвят, дебелина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dirty="0"/>
              <a:t>Избирате</a:t>
            </a:r>
            <a:r>
              <a:rPr lang="bg-BG" b="1" dirty="0"/>
              <a:t> различни ефекти</a:t>
            </a:r>
          </a:p>
          <a:p>
            <a:pPr lvl="1"/>
            <a:r>
              <a:rPr lang="bg-BG" dirty="0"/>
              <a:t>Избирате </a:t>
            </a:r>
            <a:r>
              <a:rPr lang="bg-BG" b="1" dirty="0"/>
              <a:t>готови модели на рамки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Styles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995" y="4721602"/>
            <a:ext cx="8814909" cy="13618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751000" y="4721603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751000" y="5099856"/>
            <a:ext cx="1755904" cy="37239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75064" y="4722832"/>
            <a:ext cx="7075936" cy="1124419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658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Изрязвате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Променяте размера </a:t>
            </a:r>
            <a:r>
              <a:rPr lang="bg-BG" dirty="0"/>
              <a:t>на изображението</a:t>
            </a:r>
            <a:r>
              <a:rPr lang="en-US" dirty="0"/>
              <a:t> (</a:t>
            </a:r>
            <a:r>
              <a:rPr lang="bg-BG" dirty="0"/>
              <a:t>височина и широчина)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4194000"/>
            <a:ext cx="3534207" cy="17384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206000" y="4194001"/>
            <a:ext cx="855000" cy="139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060999" y="4193999"/>
            <a:ext cx="2679207" cy="139500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584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Arrange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Премествате</a:t>
            </a:r>
            <a:r>
              <a:rPr lang="bg-BG" dirty="0"/>
              <a:t> изображението на </a:t>
            </a:r>
            <a:r>
              <a:rPr lang="bg-BG" b="1" dirty="0"/>
              <a:t>преден</a:t>
            </a:r>
            <a:r>
              <a:rPr lang="bg-BG" dirty="0"/>
              <a:t>/</a:t>
            </a:r>
            <a:r>
              <a:rPr lang="bg-BG" b="1" dirty="0"/>
              <a:t>заден план</a:t>
            </a:r>
          </a:p>
          <a:p>
            <a:pPr lvl="1"/>
            <a:r>
              <a:rPr lang="bg-BG" b="1" dirty="0"/>
              <a:t>Подравните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Групирате </a:t>
            </a:r>
            <a:r>
              <a:rPr lang="bg-BG" dirty="0"/>
              <a:t>маркираните</a:t>
            </a:r>
            <a:r>
              <a:rPr lang="bg-BG" b="1" dirty="0"/>
              <a:t> </a:t>
            </a:r>
            <a:r>
              <a:rPr lang="bg-BG" dirty="0"/>
              <a:t>изображения</a:t>
            </a:r>
          </a:p>
          <a:p>
            <a:pPr lvl="1"/>
            <a:r>
              <a:rPr lang="bg-BG" b="1" dirty="0"/>
              <a:t>Завъртате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Arrange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074" y="4968971"/>
            <a:ext cx="3318751" cy="15239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444442" y="4957739"/>
            <a:ext cx="2101558" cy="81464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47117" y="4957739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546000" y="5366118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47116" y="5771310"/>
            <a:ext cx="1225233" cy="40626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61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Правила при създаване на презентация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000" y="1224000"/>
            <a:ext cx="5265000" cy="28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9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 обекти се вмъкват от </a:t>
            </a:r>
            <a:r>
              <a:rPr lang="bg-BG" b="1" dirty="0"/>
              <a:t>падащото меню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r>
              <a:rPr lang="bg-BG" b="1" dirty="0"/>
              <a:t> </a:t>
            </a:r>
            <a:r>
              <a:rPr lang="bg-BG" dirty="0"/>
              <a:t>на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Illustration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 </a:t>
            </a:r>
            <a:endParaRPr lang="en-US" b="1" dirty="0"/>
          </a:p>
          <a:p>
            <a:r>
              <a:rPr lang="bg-BG" dirty="0"/>
              <a:t>След като изберете форма, показалецът става кръстче</a:t>
            </a:r>
          </a:p>
          <a:p>
            <a:r>
              <a:rPr lang="bg-BG" dirty="0"/>
              <a:t>При щракване и изтегляне с мишката се изчертава формата</a:t>
            </a:r>
            <a:endParaRPr lang="en-US" dirty="0"/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обекти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806" y="3939764"/>
            <a:ext cx="7584388" cy="279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927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Форматирането</a:t>
            </a:r>
            <a:r>
              <a:rPr lang="bg-BG" dirty="0"/>
              <a:t> на графични обекти се извършва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Shape Format</a:t>
            </a:r>
          </a:p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Изберете образец</a:t>
            </a:r>
          </a:p>
          <a:p>
            <a:pPr lvl="1"/>
            <a:r>
              <a:rPr lang="bg-BG" b="1" dirty="0"/>
              <a:t>Зададете запълване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Зададете контур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Изберете ефекти</a:t>
            </a:r>
            <a:r>
              <a:rPr lang="bg-BG" dirty="0"/>
              <a:t> на фигурата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графични обекти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91" y="4763316"/>
            <a:ext cx="5154239" cy="1530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6605615" y="4763316"/>
            <a:ext cx="3234909" cy="112135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840524" y="4763316"/>
            <a:ext cx="1909806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850048" y="5136150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850048" y="5508984"/>
            <a:ext cx="189483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854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Правила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при създаване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Структура</a:t>
            </a:r>
            <a:r>
              <a:rPr lang="bg-BG" sz="2800" dirty="0">
                <a:solidFill>
                  <a:schemeClr val="bg2"/>
                </a:solidFill>
              </a:rPr>
              <a:t>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оформяне</a:t>
            </a:r>
            <a:r>
              <a:rPr lang="bg-BG" sz="2800" dirty="0">
                <a:solidFill>
                  <a:schemeClr val="bg2"/>
                </a:solidFill>
              </a:rPr>
              <a:t> на компютърна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Вмъкване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на</a:t>
            </a:r>
            <a:r>
              <a:rPr lang="bg-BG" sz="2800" b="1" dirty="0">
                <a:solidFill>
                  <a:schemeClr val="bg2"/>
                </a:solidFill>
              </a:rPr>
              <a:t> изображения </a:t>
            </a:r>
            <a:r>
              <a:rPr lang="bg-BG" sz="2800" dirty="0">
                <a:solidFill>
                  <a:schemeClr val="bg2"/>
                </a:solidFill>
              </a:rPr>
              <a:t>от: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Компютъра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Интернет</a:t>
            </a:r>
          </a:p>
          <a:p>
            <a:pPr marL="381049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Форматиране</a:t>
            </a:r>
            <a:r>
              <a:rPr lang="bg-BG" sz="3000" dirty="0">
                <a:solidFill>
                  <a:schemeClr val="bg2"/>
                </a:solidFill>
              </a:rPr>
              <a:t> на </a:t>
            </a:r>
            <a:r>
              <a:rPr lang="bg-BG" sz="3000" b="1" dirty="0">
                <a:solidFill>
                  <a:schemeClr val="bg2"/>
                </a:solidFill>
              </a:rPr>
              <a:t>графични</a:t>
            </a:r>
            <a:r>
              <a:rPr lang="bg-BG" sz="3000" dirty="0">
                <a:solidFill>
                  <a:schemeClr val="bg2"/>
                </a:solidFill>
              </a:rPr>
              <a:t> </a:t>
            </a:r>
            <a:r>
              <a:rPr lang="bg-BG" sz="3000" b="1" dirty="0">
                <a:solidFill>
                  <a:schemeClr val="bg2"/>
                </a:solidFill>
              </a:rPr>
              <a:t>обекти</a:t>
            </a:r>
            <a:r>
              <a:rPr lang="bg-BG" sz="3000" dirty="0">
                <a:solidFill>
                  <a:schemeClr val="bg2"/>
                </a:solidFill>
              </a:rPr>
              <a:t> и </a:t>
            </a:r>
            <a:r>
              <a:rPr lang="bg-BG" sz="3000" b="1" dirty="0">
                <a:solidFill>
                  <a:schemeClr val="bg2"/>
                </a:solidFill>
              </a:rPr>
              <a:t>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3131" y="1224000"/>
            <a:ext cx="11825737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/>
            </a:pPr>
            <a:r>
              <a:rPr lang="bg-BG" sz="3600" b="1" dirty="0"/>
              <a:t>Използва се подходящ дизайн, който включва съчетание на цветове, съответстващ фон, шрифтове...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1" y="3827373"/>
            <a:ext cx="4005000" cy="22563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420" y="3834866"/>
            <a:ext cx="3990657" cy="224708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03B55F-9819-1FC4-646C-BA0280387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1000" y="2697730"/>
            <a:ext cx="1023037" cy="10012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A3B7C4-C634-B63F-B5B4-683C2A283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3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2"/>
            </a:pPr>
            <a:r>
              <a:rPr lang="bg-BG" sz="3600" b="1" dirty="0"/>
              <a:t>Цветът на текста трябва да е контрастен спрямо 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bg-BG" sz="3600" b="1" dirty="0"/>
              <a:t>цвета на фона</a:t>
            </a:r>
          </a:p>
          <a:p>
            <a:endParaRPr lang="bg-BG" sz="40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4"/>
          <a:stretch/>
        </p:blipFill>
        <p:spPr>
          <a:xfrm>
            <a:off x="290999" y="3855485"/>
            <a:ext cx="4863610" cy="180662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319" y="3827373"/>
            <a:ext cx="4864608" cy="18628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C4AEC3-12DB-488E-E3AB-9EB887CA2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0AC180-EC6E-471F-E6BE-0B3759026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693967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4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38766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3"/>
            </a:pPr>
            <a:r>
              <a:rPr lang="bg-BG" sz="3600" b="1" dirty="0"/>
              <a:t>Не използвайте ярки цветове за фон на слайд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34" y="3564001"/>
            <a:ext cx="4527666" cy="25468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334" y="3564001"/>
            <a:ext cx="4527666" cy="2546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9F42B4-FA7D-D0A0-A3B2-2AE956A84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394000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5A2514-EAB5-82B4-FD70-7C0543934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401942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6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77210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4"/>
            </a:pPr>
            <a:r>
              <a:rPr lang="bg-BG" sz="3600" b="1" dirty="0"/>
              <a:t>Текстът трябва да е кратък и ясен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817" y="3528957"/>
            <a:ext cx="4585183" cy="25818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28957"/>
            <a:ext cx="4585184" cy="25818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D07A8E-6F38-6758-4574-D39433B6F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423551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6F80CF-B60A-F7B5-6187-A8FA26B660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7963" y="2337730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Структура на компютърна презентация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656000" y="1584000"/>
            <a:ext cx="2895068" cy="2233629"/>
            <a:chOff x="4656000" y="1584000"/>
            <a:chExt cx="2895068" cy="223362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6000" y="1584000"/>
              <a:ext cx="2895068" cy="22336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361034" y="1809000"/>
              <a:ext cx="1485000" cy="614243"/>
            </a:xfrm>
            <a:prstGeom prst="rect">
              <a:avLst/>
            </a:prstGeom>
            <a:solidFill>
              <a:srgbClr val="7FD3CB"/>
            </a:solidFill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1200" dirty="0"/>
                <a:t>Структура на презентация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4505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Всяка презентация трябва да има:</a:t>
            </a:r>
          </a:p>
          <a:p>
            <a:pPr lvl="1"/>
            <a:r>
              <a:rPr lang="bg-BG" b="1" dirty="0"/>
              <a:t>Ясна цел </a:t>
            </a:r>
            <a:r>
              <a:rPr lang="bg-BG" dirty="0"/>
              <a:t>преди своето създаване</a:t>
            </a:r>
          </a:p>
          <a:p>
            <a:pPr lvl="1"/>
            <a:r>
              <a:rPr lang="bg-BG" b="1" dirty="0"/>
              <a:t>Последователно</a:t>
            </a:r>
            <a:r>
              <a:rPr lang="bg-BG" dirty="0"/>
              <a:t> и </a:t>
            </a:r>
            <a:r>
              <a:rPr lang="bg-BG" b="1" dirty="0"/>
              <a:t>структурирано изготвяне</a:t>
            </a:r>
          </a:p>
          <a:p>
            <a:pPr lvl="1"/>
            <a:r>
              <a:rPr lang="bg-BG" b="1" dirty="0"/>
              <a:t>Логическа връзка </a:t>
            </a:r>
            <a:r>
              <a:rPr lang="bg-BG" dirty="0"/>
              <a:t>между отделните </a:t>
            </a:r>
            <a:r>
              <a:rPr lang="bg-BG" b="1" dirty="0"/>
              <a:t>слайдове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6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4719</TotalTime>
  <Words>916</Words>
  <Application>Microsoft Office PowerPoint</Application>
  <PresentationFormat>Widescreen</PresentationFormat>
  <Paragraphs>166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맑은 고딕</vt:lpstr>
      <vt:lpstr>Arial</vt:lpstr>
      <vt:lpstr>Calibri</vt:lpstr>
      <vt:lpstr>Consolas</vt:lpstr>
      <vt:lpstr>Wingdings</vt:lpstr>
      <vt:lpstr>SoftUni</vt:lpstr>
      <vt:lpstr>Създаване на презентация и форматиране на графични обекти</vt:lpstr>
      <vt:lpstr>Съдържание</vt:lpstr>
      <vt:lpstr>Правила при създаване на презентация</vt:lpstr>
      <vt:lpstr>Правила</vt:lpstr>
      <vt:lpstr>Правила</vt:lpstr>
      <vt:lpstr>Правила</vt:lpstr>
      <vt:lpstr>Правила</vt:lpstr>
      <vt:lpstr>Структура на компютърна презентация</vt:lpstr>
      <vt:lpstr>Структура на презентация (1)</vt:lpstr>
      <vt:lpstr>Структура на презентация (2)</vt:lpstr>
      <vt:lpstr>Създаване на компютърна презентация</vt:lpstr>
      <vt:lpstr>Създаване на презентация в PowerPoint</vt:lpstr>
      <vt:lpstr>Дизайн на презентация</vt:lpstr>
      <vt:lpstr>Структура на оформление на елементи </vt:lpstr>
      <vt:lpstr>Добавяне на слайд</vt:lpstr>
      <vt:lpstr>Запазване на документ в PowerPoint</vt:lpstr>
      <vt:lpstr>Вмъкване и форматиране на графични обекти и изображения</vt:lpstr>
      <vt:lpstr>Вмъкване на графични изображения</vt:lpstr>
      <vt:lpstr>Вмъкване на изображения от компютъра</vt:lpstr>
      <vt:lpstr>Вмъкване на изображения от компютъра</vt:lpstr>
      <vt:lpstr>Вмъкване на изображения от компютъра</vt:lpstr>
      <vt:lpstr>Вмъкване на изображения от интернет</vt:lpstr>
      <vt:lpstr>Вмъкване на изображения от интернет</vt:lpstr>
      <vt:lpstr>Оразмеряване на изображения</vt:lpstr>
      <vt:lpstr>Форматиране на изображение</vt:lpstr>
      <vt:lpstr>Adjust панел</vt:lpstr>
      <vt:lpstr>Picture Styles панел</vt:lpstr>
      <vt:lpstr>Size панел</vt:lpstr>
      <vt:lpstr>Arrange панел</vt:lpstr>
      <vt:lpstr>Вмъкване на графични обекти</vt:lpstr>
      <vt:lpstr>Форматиране на графични обекти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Създаване на презентация и форматиране на графични обекти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265</cp:revision>
  <dcterms:created xsi:type="dcterms:W3CDTF">2018-05-23T13:08:44Z</dcterms:created>
  <dcterms:modified xsi:type="dcterms:W3CDTF">2024-01-07T15:43:00Z</dcterms:modified>
  <cp:category/>
</cp:coreProperties>
</file>

<file path=docProps/thumbnail.jpeg>
</file>